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7" r:id="rId2"/>
    <p:sldId id="353" r:id="rId3"/>
    <p:sldId id="412" r:id="rId4"/>
    <p:sldId id="413" r:id="rId5"/>
    <p:sldId id="424" r:id="rId6"/>
    <p:sldId id="423" r:id="rId7"/>
    <p:sldId id="399" r:id="rId8"/>
    <p:sldId id="395" r:id="rId9"/>
    <p:sldId id="352" r:id="rId10"/>
    <p:sldId id="411" r:id="rId11"/>
    <p:sldId id="421" r:id="rId12"/>
    <p:sldId id="401" r:id="rId13"/>
    <p:sldId id="426" r:id="rId14"/>
    <p:sldId id="361" r:id="rId15"/>
    <p:sldId id="363" r:id="rId16"/>
    <p:sldId id="367" r:id="rId17"/>
    <p:sldId id="418" r:id="rId18"/>
    <p:sldId id="415" r:id="rId19"/>
    <p:sldId id="377" r:id="rId20"/>
    <p:sldId id="393" r:id="rId21"/>
    <p:sldId id="406" r:id="rId22"/>
    <p:sldId id="404" r:id="rId23"/>
    <p:sldId id="417" r:id="rId24"/>
    <p:sldId id="410" r:id="rId25"/>
    <p:sldId id="390" r:id="rId26"/>
    <p:sldId id="391" r:id="rId27"/>
    <p:sldId id="416" r:id="rId28"/>
    <p:sldId id="392" r:id="rId29"/>
    <p:sldId id="427" r:id="rId30"/>
    <p:sldId id="428" r:id="rId3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6"/>
    <p:restoredTop sz="86407"/>
  </p:normalViewPr>
  <p:slideViewPr>
    <p:cSldViewPr snapToObjects="1">
      <p:cViewPr varScale="1">
        <p:scale>
          <a:sx n="140" d="100"/>
          <a:sy n="140" d="100"/>
        </p:scale>
        <p:origin x="12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12/27/20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12/27/20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the rates at each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69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delEngineering/SBMLLint" TargetMode="External"/><Relationship Id="rId5" Type="http://schemas.openxmlformats.org/officeDocument/2006/relationships/hyperlink" Target="https://github.com/sys-bio/SBstoat" TargetMode="External"/><Relationship Id="rId4" Type="http://schemas.openxmlformats.org/officeDocument/2006/relationships/hyperlink" Target="https://www.ebi.ac.uk/biomodel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15% </a:t>
            </a:r>
            <a:r>
              <a:rPr lang="en-US" dirty="0" err="1"/>
              <a:t>Homeworks</a:t>
            </a:r>
            <a:r>
              <a:rPr lang="en-US" dirty="0"/>
              <a:t> (3)</a:t>
            </a:r>
          </a:p>
          <a:p>
            <a:pPr lvl="1"/>
            <a:r>
              <a:rPr lang="en-US" dirty="0"/>
              <a:t>35% Midterm</a:t>
            </a:r>
          </a:p>
          <a:p>
            <a:pPr lvl="1"/>
            <a:r>
              <a:rPr lang="en-US" dirty="0"/>
              <a:t>50% Final</a:t>
            </a:r>
          </a:p>
          <a:p>
            <a:pPr lvl="2"/>
            <a:r>
              <a:rPr lang="en-US" dirty="0"/>
              <a:t>Includes paper review by grad students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Other packages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5"/>
              </a:rPr>
              <a:t>Sbstoat</a:t>
            </a:r>
            <a:r>
              <a:rPr lang="en-US" sz="2400" b="1" dirty="0"/>
              <a:t> – model fitting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6"/>
              </a:rPr>
              <a:t>SBMLLint</a:t>
            </a:r>
            <a:r>
              <a:rPr lang="en-US" sz="2400" b="1" dirty="0"/>
              <a:t> – static model verification</a:t>
            </a:r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22ED-8037-EA4F-A4D4-89DAB0B8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7307-647C-5C4F-A31F-6D2D647D3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A650A05-0FF4-3F42-85BC-55832FBF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31631"/>
            <a:ext cx="5314950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biology of cells (highlights)</a:t>
            </a:r>
          </a:p>
          <a:p>
            <a:r>
              <a:rPr lang="en-US" dirty="0"/>
              <a:t>Enzyme kinetics – a mile high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model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Biochemistry basics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 Notes: canvas/pages “Course Details”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939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81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3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9844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9939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C76E-23B0-4D44-A400-BE14F6CC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 and Reaction Kinetics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7B0C-912B-364A-86D4-486920BEC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2050" name="Picture 2" descr="Enzyme kinetics">
            <a:extLst>
              <a:ext uri="{FF2B5EF4-FFF2-40B4-BE49-F238E27FC236}">
                <a16:creationId xmlns:a16="http://schemas.microsoft.com/office/drawing/2014/main" id="{18BF88A3-5632-2C46-A046-74BAE44E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497940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C66E8-C465-2744-BF1C-1ED36C55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71600"/>
            <a:ext cx="3936211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A9C9-E239-7743-90FF-DD02A8D0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A596-A0A7-154A-8619-5AE578F3C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A6C47-AD81-BA43-8F9F-7E1B7CC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5" y="3929094"/>
            <a:ext cx="3886200" cy="270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E6907-28A0-5E4D-BC79-C27253E818FF}"/>
              </a:ext>
            </a:extLst>
          </p:cNvPr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Competitive Inhibition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98C3A-87C3-ED42-AA22-73A3E128CC17}"/>
              </a:ext>
            </a:extLst>
          </p:cNvPr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Noncompetitive Inhibition</a:t>
            </a:r>
          </a:p>
        </p:txBody>
      </p:sp>
      <p:pic>
        <p:nvPicPr>
          <p:cNvPr id="3090" name="Picture 18" descr="Spring 2013 Lecture 16 &amp; 17">
            <a:extLst>
              <a:ext uri="{FF2B5EF4-FFF2-40B4-BE49-F238E27FC236}">
                <a16:creationId xmlns:a16="http://schemas.microsoft.com/office/drawing/2014/main" id="{5431C9BE-1FED-E14C-BC6C-45A5E5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4110646"/>
            <a:ext cx="2289094" cy="16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nzyme Inhibitors">
            <a:extLst>
              <a:ext uri="{FF2B5EF4-FFF2-40B4-BE49-F238E27FC236}">
                <a16:creationId xmlns:a16="http://schemas.microsoft.com/office/drawing/2014/main" id="{057D76A3-D561-1E4C-BCD4-DF87D090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8" y="2048612"/>
            <a:ext cx="2656431" cy="11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786A8-3C15-F946-89E6-5403B0F45928}"/>
              </a:ext>
            </a:extLst>
          </p:cNvPr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3088" name="Picture 16" descr="Competitive Inhibition (Molecular Biology)">
              <a:extLst>
                <a:ext uri="{FF2B5EF4-FFF2-40B4-BE49-F238E27FC236}">
                  <a16:creationId xmlns:a16="http://schemas.microsoft.com/office/drawing/2014/main" id="{DB3E1B8E-F88A-B247-B5E6-485F0D1F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980085"/>
              <a:ext cx="4795750" cy="155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306468-A326-4640-BC1D-63FB64291F4F}"/>
                </a:ext>
              </a:extLst>
            </p:cNvPr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97616-E7CD-F147-8127-9CE3286FFC69}"/>
                </a:ext>
              </a:extLst>
            </p:cNvPr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9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0C441-527D-2540-9DC1-4B828B8A1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CE66FF-1977-0A49-8410-42701DEE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4457636" cy="565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88CC3-7D50-9B41-B7DE-32E6C06AC263}"/>
              </a:ext>
            </a:extLst>
          </p:cNvPr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Advances in Enzyme Regulation, 1990.</a:t>
            </a:r>
          </a:p>
        </p:txBody>
      </p:sp>
    </p:spTree>
    <p:extLst>
      <p:ext uri="{BB962C8B-B14F-4D97-AF65-F5344CB8AC3E}">
        <p14:creationId xmlns:p14="http://schemas.microsoft.com/office/powerpoint/2010/main" val="43062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FB2FAE-B8E9-0246-B8DD-D60CBDCD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2246"/>
            <a:ext cx="3276600" cy="4758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FE77C-DB36-EB49-A52D-4AA39697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sz="2800" dirty="0"/>
              <a:t>Determining the Impact of Enzymes on Metabolites*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6F258-CBB0-5544-929B-736867924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6BCE0A-4398-A048-ADC3-1BC4410E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22" y="2743200"/>
            <a:ext cx="4440540" cy="3315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0BD09-5608-E34E-8DCA-74A793C3D086}"/>
              </a:ext>
            </a:extLst>
          </p:cNvPr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36D8F-12F5-A94A-8259-7C4A1F869A63}"/>
              </a:ext>
            </a:extLst>
          </p:cNvPr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 err="1"/>
              <a:t>Curien</a:t>
            </a:r>
            <a:r>
              <a:rPr lang="en-US" sz="1400" dirty="0"/>
              <a:t> et al., Molecular Systems Biology, 2009</a:t>
            </a:r>
          </a:p>
        </p:txBody>
      </p:sp>
    </p:spTree>
    <p:extLst>
      <p:ext uri="{BB962C8B-B14F-4D97-AF65-F5344CB8AC3E}">
        <p14:creationId xmlns:p14="http://schemas.microsoft.com/office/powerpoint/2010/main" val="1873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essentials of enzyme kinetics</a:t>
            </a:r>
          </a:p>
          <a:p>
            <a:r>
              <a:rPr lang="en-US" dirty="0"/>
              <a:t>Develop skills with building quantitative models of biological systems using enzyme kinetics</a:t>
            </a:r>
          </a:p>
          <a:p>
            <a:r>
              <a:rPr lang="en-US" dirty="0"/>
              <a:t>Skill with using tellurium (and related python packages) to develop reproducible models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Estimate parameter uncertainty</a:t>
            </a:r>
          </a:p>
          <a:p>
            <a:pPr lvl="1"/>
            <a:r>
              <a:rPr lang="en-US" dirty="0"/>
              <a:t>Engineering discipline for model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148718</TotalTime>
  <Words>1111</Words>
  <Application>Microsoft Macintosh PowerPoint</Application>
  <PresentationFormat>On-screen Show (4:3)</PresentationFormat>
  <Paragraphs>197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Chalkboard</vt:lpstr>
      <vt:lpstr>Office Theme</vt:lpstr>
      <vt:lpstr>BIOE 498 / BIOE 599: Computational Systems Biology for Medical Applications 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Scientific Goals of Modeling in Biology++</vt:lpstr>
      <vt:lpstr>Course Goals</vt:lpstr>
      <vt:lpstr>Instructors</vt:lpstr>
      <vt:lpstr>Grading</vt:lpstr>
      <vt:lpstr>Resources</vt:lpstr>
      <vt:lpstr>Software</vt:lpstr>
      <vt:lpstr>Syllabus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Enzyme Inhibition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2281</cp:revision>
  <dcterms:created xsi:type="dcterms:W3CDTF">2008-11-04T22:35:39Z</dcterms:created>
  <dcterms:modified xsi:type="dcterms:W3CDTF">2020-12-27T19:42:00Z</dcterms:modified>
</cp:coreProperties>
</file>